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0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88"/>
    <p:restoredTop sz="94698"/>
  </p:normalViewPr>
  <p:slideViewPr>
    <p:cSldViewPr snapToGrid="0" snapToObjects="1" showGuides="1">
      <p:cViewPr varScale="1">
        <p:scale>
          <a:sx n="94" d="100"/>
          <a:sy n="94" d="100"/>
        </p:scale>
        <p:origin x="5340" y="68"/>
      </p:cViewPr>
      <p:guideLst>
        <p:guide orient="horz" pos="570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AB72AF-A14A-4F45-A224-15E5920CD565}" type="datetimeFigureOut">
              <a:rPr lang="en-US" smtClean="0"/>
              <a:t>5/11/18</a:t>
            </a:fld>
            <a:endParaRPr lang="en-US"/>
          </a:p>
        </p:txBody>
      </p:sp>
      <p:sp>
        <p:nvSpPr>
          <p:cNvPr id="4" name="Slide Image Placehold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AF3F43-878F-4448-9D49-E012EAECD90C}" type="slidenum">
              <a:rPr lang="en-US" smtClean="0"/>
              <a:t>‹#›</a:t>
            </a:fld>
            <a:endParaRPr lang="en-US"/>
          </a:p>
        </p:txBody>
      </p:sp>
    </p:spTree>
    <p:extLst>
      <p:ext uri="{BB962C8B-B14F-4D97-AF65-F5344CB8AC3E}">
        <p14:creationId xmlns:p14="http://schemas.microsoft.com/office/powerpoint/2010/main" val="1561892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AF3F43-878F-4448-9D49-E012EAECD90C}" type="slidenum">
              <a:rPr lang="en-US" smtClean="0"/>
              <a:t>1</a:t>
            </a:fld>
            <a:endParaRPr lang="en-US"/>
          </a:p>
        </p:txBody>
      </p:sp>
    </p:spTree>
    <p:extLst>
      <p:ext uri="{BB962C8B-B14F-4D97-AF65-F5344CB8AC3E}">
        <p14:creationId xmlns:p14="http://schemas.microsoft.com/office/powerpoint/2010/main" val="639452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957ACB-1501-6C4A-9A92-52780F85B403}" type="datetimeFigureOut">
              <a:rPr lang="en-US" smtClean="0"/>
              <a:t>5/11/18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6AB523-6C80-6944-BDA2-4A727757A3D1}" type="slidenum">
              <a:rPr lang="en-US" smtClean="0"/>
              <a:t>‹#›</a:t>
            </a:fld>
            <a:endParaRPr lang="en-US" dirty="0"/>
          </a:p>
        </p:txBody>
      </p:sp>
    </p:spTree>
    <p:extLst>
      <p:ext uri="{BB962C8B-B14F-4D97-AF65-F5344CB8AC3E}">
        <p14:creationId xmlns:p14="http://schemas.microsoft.com/office/powerpoint/2010/main" val="406218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957ACB-1501-6C4A-9A92-52780F85B403}" type="datetimeFigureOut">
              <a:rPr lang="en-US" smtClean="0"/>
              <a:t>5/11/18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6AB523-6C80-6944-BDA2-4A727757A3D1}" type="slidenum">
              <a:rPr lang="en-US" smtClean="0"/>
              <a:t>‹#›</a:t>
            </a:fld>
            <a:endParaRPr lang="en-US" dirty="0"/>
          </a:p>
        </p:txBody>
      </p:sp>
    </p:spTree>
    <p:extLst>
      <p:ext uri="{BB962C8B-B14F-4D97-AF65-F5344CB8AC3E}">
        <p14:creationId xmlns:p14="http://schemas.microsoft.com/office/powerpoint/2010/main" val="1987248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957ACB-1501-6C4A-9A92-52780F85B403}" type="datetimeFigureOut">
              <a:rPr lang="en-US" smtClean="0"/>
              <a:t>5/11/18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6AB523-6C80-6944-BDA2-4A727757A3D1}" type="slidenum">
              <a:rPr lang="en-US" smtClean="0"/>
              <a:t>‹#›</a:t>
            </a:fld>
            <a:endParaRPr lang="en-US" dirty="0"/>
          </a:p>
        </p:txBody>
      </p:sp>
    </p:spTree>
    <p:extLst>
      <p:ext uri="{BB962C8B-B14F-4D97-AF65-F5344CB8AC3E}">
        <p14:creationId xmlns:p14="http://schemas.microsoft.com/office/powerpoint/2010/main" val="130944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957ACB-1501-6C4A-9A92-52780F85B403}" type="datetimeFigureOut">
              <a:rPr lang="en-US" smtClean="0"/>
              <a:t>5/11/18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6AB523-6C80-6944-BDA2-4A727757A3D1}" type="slidenum">
              <a:rPr lang="en-US" smtClean="0"/>
              <a:t>‹#›</a:t>
            </a:fld>
            <a:endParaRPr lang="en-US" dirty="0"/>
          </a:p>
        </p:txBody>
      </p:sp>
    </p:spTree>
    <p:extLst>
      <p:ext uri="{BB962C8B-B14F-4D97-AF65-F5344CB8AC3E}">
        <p14:creationId xmlns:p14="http://schemas.microsoft.com/office/powerpoint/2010/main" val="2997301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957ACB-1501-6C4A-9A92-52780F85B403}" type="datetimeFigureOut">
              <a:rPr lang="en-US" smtClean="0"/>
              <a:t>5/11/18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6AB523-6C80-6944-BDA2-4A727757A3D1}" type="slidenum">
              <a:rPr lang="en-US" smtClean="0"/>
              <a:t>‹#›</a:t>
            </a:fld>
            <a:endParaRPr lang="en-US" dirty="0"/>
          </a:p>
        </p:txBody>
      </p:sp>
    </p:spTree>
    <p:extLst>
      <p:ext uri="{BB962C8B-B14F-4D97-AF65-F5344CB8AC3E}">
        <p14:creationId xmlns:p14="http://schemas.microsoft.com/office/powerpoint/2010/main" val="2197212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957ACB-1501-6C4A-9A92-52780F85B403}" type="datetimeFigureOut">
              <a:rPr lang="en-US" smtClean="0"/>
              <a:t>5/11/18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6AB523-6C80-6944-BDA2-4A727757A3D1}" type="slidenum">
              <a:rPr lang="en-US" smtClean="0"/>
              <a:t>‹#›</a:t>
            </a:fld>
            <a:endParaRPr lang="en-US" dirty="0"/>
          </a:p>
        </p:txBody>
      </p:sp>
    </p:spTree>
    <p:extLst>
      <p:ext uri="{BB962C8B-B14F-4D97-AF65-F5344CB8AC3E}">
        <p14:creationId xmlns:p14="http://schemas.microsoft.com/office/powerpoint/2010/main" val="334517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957ACB-1501-6C4A-9A92-52780F85B403}" type="datetimeFigureOut">
              <a:rPr lang="en-US" smtClean="0"/>
              <a:t>5/11/18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6AB523-6C80-6944-BDA2-4A727757A3D1}" type="slidenum">
              <a:rPr lang="en-US" smtClean="0"/>
              <a:t>‹#›</a:t>
            </a:fld>
            <a:endParaRPr lang="en-US" dirty="0"/>
          </a:p>
        </p:txBody>
      </p:sp>
    </p:spTree>
    <p:extLst>
      <p:ext uri="{BB962C8B-B14F-4D97-AF65-F5344CB8AC3E}">
        <p14:creationId xmlns:p14="http://schemas.microsoft.com/office/powerpoint/2010/main" val="3486712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957ACB-1501-6C4A-9A92-52780F85B403}" type="datetimeFigureOut">
              <a:rPr lang="en-US" smtClean="0"/>
              <a:t>5/11/18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6AB523-6C80-6944-BDA2-4A727757A3D1}" type="slidenum">
              <a:rPr lang="en-US" smtClean="0"/>
              <a:t>‹#›</a:t>
            </a:fld>
            <a:endParaRPr lang="en-US" dirty="0"/>
          </a:p>
        </p:txBody>
      </p:sp>
    </p:spTree>
    <p:extLst>
      <p:ext uri="{BB962C8B-B14F-4D97-AF65-F5344CB8AC3E}">
        <p14:creationId xmlns:p14="http://schemas.microsoft.com/office/powerpoint/2010/main" val="151170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57ACB-1501-6C4A-9A92-52780F85B403}" type="datetimeFigureOut">
              <a:rPr lang="en-US" smtClean="0"/>
              <a:t>5/11/18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6AB523-6C80-6944-BDA2-4A727757A3D1}" type="slidenum">
              <a:rPr lang="en-US" smtClean="0"/>
              <a:t>‹#›</a:t>
            </a:fld>
            <a:endParaRPr lang="en-US" dirty="0"/>
          </a:p>
        </p:txBody>
      </p:sp>
    </p:spTree>
    <p:extLst>
      <p:ext uri="{BB962C8B-B14F-4D97-AF65-F5344CB8AC3E}">
        <p14:creationId xmlns:p14="http://schemas.microsoft.com/office/powerpoint/2010/main" val="1086494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0957ACB-1501-6C4A-9A92-52780F85B403}" type="datetimeFigureOut">
              <a:rPr lang="en-US" smtClean="0"/>
              <a:t>5/11/18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6AB523-6C80-6944-BDA2-4A727757A3D1}" type="slidenum">
              <a:rPr lang="en-US" smtClean="0"/>
              <a:t>‹#›</a:t>
            </a:fld>
            <a:endParaRPr lang="en-US" dirty="0"/>
          </a:p>
        </p:txBody>
      </p:sp>
    </p:spTree>
    <p:extLst>
      <p:ext uri="{BB962C8B-B14F-4D97-AF65-F5344CB8AC3E}">
        <p14:creationId xmlns:p14="http://schemas.microsoft.com/office/powerpoint/2010/main" val="664935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0957ACB-1501-6C4A-9A92-52780F85B403}" type="datetimeFigureOut">
              <a:rPr lang="en-US" smtClean="0"/>
              <a:t>5/11/18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6AB523-6C80-6944-BDA2-4A727757A3D1}" type="slidenum">
              <a:rPr lang="en-US" smtClean="0"/>
              <a:t>‹#›</a:t>
            </a:fld>
            <a:endParaRPr lang="en-US" dirty="0"/>
          </a:p>
        </p:txBody>
      </p:sp>
    </p:spTree>
    <p:extLst>
      <p:ext uri="{BB962C8B-B14F-4D97-AF65-F5344CB8AC3E}">
        <p14:creationId xmlns:p14="http://schemas.microsoft.com/office/powerpoint/2010/main" val="59287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F0957ACB-1501-6C4A-9A92-52780F85B403}" type="datetimeFigureOut">
              <a:rPr lang="en-US" smtClean="0"/>
              <a:t>5/11/18</a:t>
            </a:fld>
            <a:endParaRPr lang="en-US" dirty="0"/>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BF6AB523-6C80-6944-BDA2-4A727757A3D1}" type="slidenum">
              <a:rPr lang="en-US" smtClean="0"/>
              <a:t>‹#›</a:t>
            </a:fld>
            <a:endParaRPr lang="en-US" dirty="0"/>
          </a:p>
        </p:txBody>
      </p:sp>
    </p:spTree>
    <p:extLst>
      <p:ext uri="{BB962C8B-B14F-4D97-AF65-F5344CB8AC3E}">
        <p14:creationId xmlns:p14="http://schemas.microsoft.com/office/powerpoint/2010/main" val="1496920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tiff"/><Relationship Id="rId13" Type="http://schemas.openxmlformats.org/officeDocument/2006/relationships/hyperlink" Target="http://4th-cell-therapy-conference.iabs.org/registration.html" TargetMode="External"/><Relationship Id="rId3" Type="http://schemas.openxmlformats.org/officeDocument/2006/relationships/image" Target="../media/image1.png"/><Relationship Id="rId7" Type="http://schemas.openxmlformats.org/officeDocument/2006/relationships/image" Target="../media/image4.tiff"/><Relationship Id="rId12" Type="http://schemas.openxmlformats.org/officeDocument/2006/relationships/hyperlink" Target="http://www.iabs.org/index.php/documents/conferences/2018/4th-cell-therapy-conference/431-iabs-cirm-cell-therapy-2018-agenda/fil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4th-cell-therapy-conference.iabs.org/" TargetMode="External"/><Relationship Id="rId11" Type="http://schemas.openxmlformats.org/officeDocument/2006/relationships/image" Target="../media/image8.tiff"/><Relationship Id="rId5" Type="http://schemas.openxmlformats.org/officeDocument/2006/relationships/image" Target="../media/image3.tiff"/><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2D4D6100-647B-C042-825C-8F16C896F0B5}"/>
              </a:ext>
            </a:extLst>
          </p:cNvPr>
          <p:cNvSpPr/>
          <p:nvPr/>
        </p:nvSpPr>
        <p:spPr>
          <a:xfrm>
            <a:off x="156633" y="1723368"/>
            <a:ext cx="6599767" cy="1331031"/>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6AA89CDF-4BED-C249-8840-714E1F9015B7}"/>
              </a:ext>
            </a:extLst>
          </p:cNvPr>
          <p:cNvSpPr/>
          <p:nvPr/>
        </p:nvSpPr>
        <p:spPr>
          <a:xfrm>
            <a:off x="150284" y="6789511"/>
            <a:ext cx="6599767" cy="1688598"/>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a:p>
        </p:txBody>
      </p:sp>
      <p:sp>
        <p:nvSpPr>
          <p:cNvPr id="30" name="Rectangle 29">
            <a:extLst>
              <a:ext uri="{FF2B5EF4-FFF2-40B4-BE49-F238E27FC236}">
                <a16:creationId xmlns:a16="http://schemas.microsoft.com/office/drawing/2014/main" id="{DDB9AA5A-C316-1A4B-9D0B-EE0B085B39F5}"/>
              </a:ext>
            </a:extLst>
          </p:cNvPr>
          <p:cNvSpPr/>
          <p:nvPr/>
        </p:nvSpPr>
        <p:spPr>
          <a:xfrm>
            <a:off x="150284" y="5313180"/>
            <a:ext cx="6599767" cy="1399857"/>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a:p>
        </p:txBody>
      </p:sp>
      <p:sp>
        <p:nvSpPr>
          <p:cNvPr id="19" name="Rectangle 18">
            <a:extLst>
              <a:ext uri="{FF2B5EF4-FFF2-40B4-BE49-F238E27FC236}">
                <a16:creationId xmlns:a16="http://schemas.microsoft.com/office/drawing/2014/main" id="{98B0EDE9-575E-6543-8D3C-6BB758564359}"/>
              </a:ext>
            </a:extLst>
          </p:cNvPr>
          <p:cNvSpPr/>
          <p:nvPr/>
        </p:nvSpPr>
        <p:spPr>
          <a:xfrm>
            <a:off x="150284" y="3126665"/>
            <a:ext cx="6599767" cy="212365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EA2107EA-DFEA-C74B-A0A0-C57BA8728A4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8750" y="192417"/>
            <a:ext cx="1206500" cy="717550"/>
          </a:xfrm>
          <a:prstGeom prst="rect">
            <a:avLst/>
          </a:prstGeom>
          <a:noFill/>
          <a:ln>
            <a:noFill/>
          </a:ln>
        </p:spPr>
      </p:pic>
      <p:pic>
        <p:nvPicPr>
          <p:cNvPr id="16" name="Picture 15">
            <a:extLst>
              <a:ext uri="{FF2B5EF4-FFF2-40B4-BE49-F238E27FC236}">
                <a16:creationId xmlns:a16="http://schemas.microsoft.com/office/drawing/2014/main" id="{B31C9758-4B59-9B47-8C0E-25B1C501977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478780" y="274955"/>
            <a:ext cx="1252220" cy="525145"/>
          </a:xfrm>
          <a:prstGeom prst="rect">
            <a:avLst/>
          </a:prstGeom>
          <a:noFill/>
          <a:ln>
            <a:noFill/>
          </a:ln>
        </p:spPr>
      </p:pic>
      <p:sp>
        <p:nvSpPr>
          <p:cNvPr id="18" name="TextBox 17">
            <a:extLst>
              <a:ext uri="{FF2B5EF4-FFF2-40B4-BE49-F238E27FC236}">
                <a16:creationId xmlns:a16="http://schemas.microsoft.com/office/drawing/2014/main" id="{008224C8-2F69-6D47-948F-DAA1614F4DA3}"/>
              </a:ext>
            </a:extLst>
          </p:cNvPr>
          <p:cNvSpPr txBox="1"/>
          <p:nvPr/>
        </p:nvSpPr>
        <p:spPr>
          <a:xfrm>
            <a:off x="148167" y="3126664"/>
            <a:ext cx="6444442" cy="2031325"/>
          </a:xfrm>
          <a:prstGeom prst="rect">
            <a:avLst/>
          </a:prstGeom>
          <a:noFill/>
        </p:spPr>
        <p:txBody>
          <a:bodyPr wrap="square" rtlCol="0">
            <a:spAutoFit/>
          </a:bodyPr>
          <a:lstStyle/>
          <a:p>
            <a:r>
              <a:rPr lang="en-US" sz="1100" b="1" dirty="0"/>
              <a:t>LESSONS LEARNED in STEM CELL MANUFACTURING: Chaired by Robert Deans (BlueRock Therapeutics) and Thorsten Gorba (IQVIA)</a:t>
            </a:r>
            <a:endParaRPr lang="en-US" sz="1100" dirty="0"/>
          </a:p>
          <a:p>
            <a:endParaRPr lang="en-US" sz="800" dirty="0"/>
          </a:p>
          <a:p>
            <a:r>
              <a:rPr lang="en-US" sz="1100" i="1" dirty="0"/>
              <a:t>How have leading pluripotent stem cell developers tackled their manufacturing challenges for FDA allowed clinical trials? </a:t>
            </a:r>
            <a:endParaRPr lang="en-US" sz="1100" dirty="0"/>
          </a:p>
          <a:p>
            <a:endParaRPr lang="en-US" sz="800" dirty="0"/>
          </a:p>
          <a:p>
            <a:r>
              <a:rPr lang="en-US" sz="1100" dirty="0"/>
              <a:t>Learn about the challenges product developers have experienced using pluripotent stem cells in manufacturing. Developers will provide their perspectives on the major lessons learned over the last ten years including knowledge gained in the transition from one cell substrate type to another for the same indication. We will also compare how the challenge of manufacturing scale up and demonstration of product consistency has been tackled. A major emphasis will be the key differences between autologous and allogenic products, in terms of their development and standardization.</a:t>
            </a:r>
          </a:p>
        </p:txBody>
      </p:sp>
      <p:pic>
        <p:nvPicPr>
          <p:cNvPr id="25" name="Picture 24">
            <a:extLst>
              <a:ext uri="{FF2B5EF4-FFF2-40B4-BE49-F238E27FC236}">
                <a16:creationId xmlns:a16="http://schemas.microsoft.com/office/drawing/2014/main" id="{3BB2E2D9-1FCF-844A-AD26-622E2F24C533}"/>
              </a:ext>
            </a:extLst>
          </p:cNvPr>
          <p:cNvPicPr>
            <a:picLocks noChangeAspect="1"/>
          </p:cNvPicPr>
          <p:nvPr/>
        </p:nvPicPr>
        <p:blipFill>
          <a:blip r:embed="rId5"/>
          <a:stretch>
            <a:fillRect/>
          </a:stretch>
        </p:blipFill>
        <p:spPr>
          <a:xfrm>
            <a:off x="1822450" y="233926"/>
            <a:ext cx="3384550" cy="645303"/>
          </a:xfrm>
          <a:prstGeom prst="rect">
            <a:avLst/>
          </a:prstGeom>
        </p:spPr>
      </p:pic>
      <p:sp>
        <p:nvSpPr>
          <p:cNvPr id="26" name="Rectangle 25">
            <a:extLst>
              <a:ext uri="{FF2B5EF4-FFF2-40B4-BE49-F238E27FC236}">
                <a16:creationId xmlns:a16="http://schemas.microsoft.com/office/drawing/2014/main" id="{A197C85C-F4DB-B546-967A-40F45FB3F1A5}"/>
              </a:ext>
            </a:extLst>
          </p:cNvPr>
          <p:cNvSpPr/>
          <p:nvPr/>
        </p:nvSpPr>
        <p:spPr>
          <a:xfrm>
            <a:off x="139700" y="889952"/>
            <a:ext cx="6642100" cy="8027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Manufacturing and Testing of Pluripotent Stem Cell Therapies</a:t>
            </a:r>
          </a:p>
          <a:p>
            <a:pPr algn="ctr"/>
            <a:r>
              <a:rPr lang="en-US" sz="1600" b="1" dirty="0"/>
              <a:t>June 5-6, 2018 – Los Angeles, CA</a:t>
            </a:r>
          </a:p>
        </p:txBody>
      </p:sp>
      <p:sp>
        <p:nvSpPr>
          <p:cNvPr id="27" name="Rectangle 26">
            <a:extLst>
              <a:ext uri="{FF2B5EF4-FFF2-40B4-BE49-F238E27FC236}">
                <a16:creationId xmlns:a16="http://schemas.microsoft.com/office/drawing/2014/main" id="{CF776D29-9DB0-1B4E-A0AB-C0204BFEC07B}"/>
              </a:ext>
            </a:extLst>
          </p:cNvPr>
          <p:cNvSpPr/>
          <p:nvPr/>
        </p:nvSpPr>
        <p:spPr>
          <a:xfrm>
            <a:off x="50800" y="11550452"/>
            <a:ext cx="3543300" cy="307777"/>
          </a:xfrm>
          <a:prstGeom prst="rect">
            <a:avLst/>
          </a:prstGeom>
          <a:noFill/>
        </p:spPr>
        <p:txBody>
          <a:bodyPr wrap="square">
            <a:spAutoFit/>
          </a:bodyPr>
          <a:lstStyle/>
          <a:p>
            <a:r>
              <a:rPr lang="en-US" sz="1400" b="1" u="sng" dirty="0">
                <a:solidFill>
                  <a:schemeClr val="bg1"/>
                </a:solidFill>
                <a:latin typeface="Calibri" panose="020F0502020204030204" pitchFamily="34" charset="0"/>
                <a:hlinkClick r:id="rId6"/>
              </a:rPr>
              <a:t>http://4th-cell-therapy-conference.iabs.org/</a:t>
            </a:r>
            <a:endParaRPr lang="en-US" sz="1400" b="1" dirty="0">
              <a:solidFill>
                <a:schemeClr val="bg1"/>
              </a:solidFill>
            </a:endParaRPr>
          </a:p>
        </p:txBody>
      </p:sp>
      <p:sp>
        <p:nvSpPr>
          <p:cNvPr id="20" name="TextBox 19">
            <a:extLst>
              <a:ext uri="{FF2B5EF4-FFF2-40B4-BE49-F238E27FC236}">
                <a16:creationId xmlns:a16="http://schemas.microsoft.com/office/drawing/2014/main" id="{D67E8F62-A7F5-B348-97E8-06E3D93A2F29}"/>
              </a:ext>
            </a:extLst>
          </p:cNvPr>
          <p:cNvSpPr txBox="1"/>
          <p:nvPr/>
        </p:nvSpPr>
        <p:spPr>
          <a:xfrm>
            <a:off x="123230" y="5313181"/>
            <a:ext cx="6469379" cy="1354217"/>
          </a:xfrm>
          <a:prstGeom prst="rect">
            <a:avLst/>
          </a:prstGeom>
          <a:noFill/>
        </p:spPr>
        <p:txBody>
          <a:bodyPr wrap="square" rtlCol="0">
            <a:spAutoFit/>
          </a:bodyPr>
          <a:lstStyle/>
          <a:p>
            <a:r>
              <a:rPr lang="en-US" sz="1100" b="1" dirty="0"/>
              <a:t>NAVIGATING the REGULATORY LANDSCAPE: Chaired by Kathryn Zoon (NIH Emeritus)</a:t>
            </a:r>
            <a:endParaRPr lang="en-US" sz="1100" dirty="0"/>
          </a:p>
          <a:p>
            <a:endParaRPr lang="en-US" sz="800" dirty="0"/>
          </a:p>
          <a:p>
            <a:r>
              <a:rPr lang="en-US" sz="1100" i="1" dirty="0"/>
              <a:t>How can we position our stem cell products for the global market? </a:t>
            </a:r>
            <a:endParaRPr lang="en-US" sz="1100" dirty="0"/>
          </a:p>
          <a:p>
            <a:endParaRPr lang="en-US" sz="800" dirty="0"/>
          </a:p>
          <a:p>
            <a:r>
              <a:rPr lang="en-US" sz="1100" dirty="0"/>
              <a:t>A panel of representatives from national regulatory bodies including the USFDA, are being convened to identify existing guidance for pluripotent stem cell-based products and discuss what guidance and standards, including physical reference materials, are needed in this area and the broader field of cell-based medicines. This session will provide a perspective on regulatory trends in Europe, North America and Asia.</a:t>
            </a:r>
          </a:p>
        </p:txBody>
      </p:sp>
      <p:sp>
        <p:nvSpPr>
          <p:cNvPr id="21" name="Rectangle 20">
            <a:extLst>
              <a:ext uri="{FF2B5EF4-FFF2-40B4-BE49-F238E27FC236}">
                <a16:creationId xmlns:a16="http://schemas.microsoft.com/office/drawing/2014/main" id="{C914ABD1-1656-F941-8729-CF3E6AD48FB1}"/>
              </a:ext>
            </a:extLst>
          </p:cNvPr>
          <p:cNvSpPr/>
          <p:nvPr/>
        </p:nvSpPr>
        <p:spPr>
          <a:xfrm>
            <a:off x="114763" y="6781044"/>
            <a:ext cx="6562725" cy="1523494"/>
          </a:xfrm>
          <a:prstGeom prst="rect">
            <a:avLst/>
          </a:prstGeom>
        </p:spPr>
        <p:txBody>
          <a:bodyPr wrap="square">
            <a:spAutoFit/>
          </a:bodyPr>
          <a:lstStyle/>
          <a:p>
            <a:pPr algn="just">
              <a:spcAft>
                <a:spcPts val="0"/>
              </a:spcAft>
            </a:pPr>
            <a:r>
              <a:rPr lang="en-US" sz="1100" b="1" dirty="0">
                <a:latin typeface="Calibri" panose="020F0502020204030204" pitchFamily="34" charset="0"/>
                <a:ea typeface="Calibri" panose="020F0502020204030204" pitchFamily="34" charset="0"/>
                <a:cs typeface="Times New Roman" panose="02020603050405020304" pitchFamily="18" charset="0"/>
              </a:rPr>
              <a:t>PUTTING QUALITY in QUALITY-CONTROL: Chaired by Kathy Francissen (Genentech) </a:t>
            </a:r>
            <a:r>
              <a:rPr lang="en-US" sz="1100" b="1" dirty="0"/>
              <a:t>and Steven Oh (USFDA)</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1100" i="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How do I demonstrate my product meets critical quality attributes?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US" sz="1100" dirty="0">
                <a:latin typeface="Calibri" panose="020F0502020204030204" pitchFamily="34" charset="0"/>
                <a:ea typeface="Calibri" panose="020F0502020204030204" pitchFamily="34" charset="0"/>
                <a:cs typeface="Times New Roman" panose="02020603050405020304" pitchFamily="18" charset="0"/>
              </a:rPr>
              <a:t>What is the expectation for product consistency at different levels of manufacturing, from raw materials to final product testing of cell-based products? Approaches for demonstrating product consistency and comparability will be discussed by our expert panel. Industry case studies describing critical quality attributes (CQAs) and the analytical tools required to establish the most appropriate and robust CQAs will be described. The panel will also consider the applicability of clinical data in early experiences in the assessment of biologicals. </a:t>
            </a:r>
          </a:p>
        </p:txBody>
      </p:sp>
      <p:sp>
        <p:nvSpPr>
          <p:cNvPr id="22" name="Rectangle 21">
            <a:extLst>
              <a:ext uri="{FF2B5EF4-FFF2-40B4-BE49-F238E27FC236}">
                <a16:creationId xmlns:a16="http://schemas.microsoft.com/office/drawing/2014/main" id="{734BC610-D33B-3145-BE68-5F4B71512FD5}"/>
              </a:ext>
            </a:extLst>
          </p:cNvPr>
          <p:cNvSpPr/>
          <p:nvPr/>
        </p:nvSpPr>
        <p:spPr>
          <a:xfrm>
            <a:off x="114762" y="208526"/>
            <a:ext cx="6667037" cy="11221474"/>
          </a:xfrm>
          <a:prstGeom prst="rect">
            <a:avLst/>
          </a:prstGeom>
          <a:noFill/>
          <a:ln w="41275">
            <a:solidFill>
              <a:srgbClr val="FF7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Picture 22">
            <a:extLst>
              <a:ext uri="{FF2B5EF4-FFF2-40B4-BE49-F238E27FC236}">
                <a16:creationId xmlns:a16="http://schemas.microsoft.com/office/drawing/2014/main" id="{60F862FF-9873-B944-8FE6-E10745E22CE9}"/>
              </a:ext>
            </a:extLst>
          </p:cNvPr>
          <p:cNvPicPr>
            <a:picLocks noChangeAspect="1"/>
          </p:cNvPicPr>
          <p:nvPr/>
        </p:nvPicPr>
        <p:blipFill>
          <a:blip r:embed="rId7"/>
          <a:stretch>
            <a:fillRect/>
          </a:stretch>
        </p:blipFill>
        <p:spPr>
          <a:xfrm>
            <a:off x="248113" y="10943174"/>
            <a:ext cx="1313987" cy="379035"/>
          </a:xfrm>
          <a:prstGeom prst="rect">
            <a:avLst/>
          </a:prstGeom>
        </p:spPr>
      </p:pic>
      <p:pic>
        <p:nvPicPr>
          <p:cNvPr id="24" name="Picture 23">
            <a:extLst>
              <a:ext uri="{FF2B5EF4-FFF2-40B4-BE49-F238E27FC236}">
                <a16:creationId xmlns:a16="http://schemas.microsoft.com/office/drawing/2014/main" id="{3A374369-4042-5745-AD82-23A3A2EC57FC}"/>
              </a:ext>
            </a:extLst>
          </p:cNvPr>
          <p:cNvPicPr>
            <a:picLocks noChangeAspect="1"/>
          </p:cNvPicPr>
          <p:nvPr/>
        </p:nvPicPr>
        <p:blipFill>
          <a:blip r:embed="rId8"/>
          <a:stretch>
            <a:fillRect/>
          </a:stretch>
        </p:blipFill>
        <p:spPr>
          <a:xfrm>
            <a:off x="1741357" y="11046761"/>
            <a:ext cx="1243144" cy="278003"/>
          </a:xfrm>
          <a:prstGeom prst="rect">
            <a:avLst/>
          </a:prstGeom>
        </p:spPr>
      </p:pic>
      <p:pic>
        <p:nvPicPr>
          <p:cNvPr id="31" name="Picture 30">
            <a:extLst>
              <a:ext uri="{FF2B5EF4-FFF2-40B4-BE49-F238E27FC236}">
                <a16:creationId xmlns:a16="http://schemas.microsoft.com/office/drawing/2014/main" id="{4DBFD648-8F9B-EB42-BE4B-DB46A28C80A4}"/>
              </a:ext>
            </a:extLst>
          </p:cNvPr>
          <p:cNvPicPr>
            <a:picLocks noChangeAspect="1"/>
          </p:cNvPicPr>
          <p:nvPr/>
        </p:nvPicPr>
        <p:blipFill>
          <a:blip r:embed="rId9"/>
          <a:stretch>
            <a:fillRect/>
          </a:stretch>
        </p:blipFill>
        <p:spPr>
          <a:xfrm>
            <a:off x="3214832" y="11037097"/>
            <a:ext cx="1554018" cy="285112"/>
          </a:xfrm>
          <a:prstGeom prst="rect">
            <a:avLst/>
          </a:prstGeom>
        </p:spPr>
      </p:pic>
      <p:sp>
        <p:nvSpPr>
          <p:cNvPr id="32" name="TextBox 31">
            <a:extLst>
              <a:ext uri="{FF2B5EF4-FFF2-40B4-BE49-F238E27FC236}">
                <a16:creationId xmlns:a16="http://schemas.microsoft.com/office/drawing/2014/main" id="{467A8991-9766-2C4F-945A-3EE2B7A3D20E}"/>
              </a:ext>
            </a:extLst>
          </p:cNvPr>
          <p:cNvSpPr txBox="1"/>
          <p:nvPr/>
        </p:nvSpPr>
        <p:spPr>
          <a:xfrm>
            <a:off x="114763" y="10092045"/>
            <a:ext cx="2178802" cy="261610"/>
          </a:xfrm>
          <a:prstGeom prst="rect">
            <a:avLst/>
          </a:prstGeom>
          <a:noFill/>
        </p:spPr>
        <p:txBody>
          <a:bodyPr wrap="none" rtlCol="0">
            <a:spAutoFit/>
          </a:bodyPr>
          <a:lstStyle/>
          <a:p>
            <a:r>
              <a:rPr lang="en-US" sz="1100" b="1" dirty="0"/>
              <a:t>IABS &amp; CIRM thank our sponsors:</a:t>
            </a:r>
          </a:p>
        </p:txBody>
      </p:sp>
      <p:pic>
        <p:nvPicPr>
          <p:cNvPr id="39" name="Picture 38">
            <a:extLst>
              <a:ext uri="{FF2B5EF4-FFF2-40B4-BE49-F238E27FC236}">
                <a16:creationId xmlns:a16="http://schemas.microsoft.com/office/drawing/2014/main" id="{FFE0CE06-DCB3-264B-AD97-A043D08A975C}"/>
              </a:ext>
            </a:extLst>
          </p:cNvPr>
          <p:cNvPicPr/>
          <p:nvPr/>
        </p:nvPicPr>
        <p:blipFill>
          <a:blip r:embed="rId10">
            <a:extLst>
              <a:ext uri="{28A0092B-C50C-407E-A947-70E740481C1C}">
                <a14:useLocalDpi xmlns:a14="http://schemas.microsoft.com/office/drawing/2010/main" val="0"/>
              </a:ext>
            </a:extLst>
          </a:blip>
          <a:stretch>
            <a:fillRect/>
          </a:stretch>
        </p:blipFill>
        <p:spPr>
          <a:xfrm>
            <a:off x="4924888" y="11004372"/>
            <a:ext cx="1752600" cy="307102"/>
          </a:xfrm>
          <a:prstGeom prst="rect">
            <a:avLst/>
          </a:prstGeom>
        </p:spPr>
      </p:pic>
      <p:sp>
        <p:nvSpPr>
          <p:cNvPr id="28" name="Rectangle 27">
            <a:extLst>
              <a:ext uri="{FF2B5EF4-FFF2-40B4-BE49-F238E27FC236}">
                <a16:creationId xmlns:a16="http://schemas.microsoft.com/office/drawing/2014/main" id="{2AAED63F-DF89-6D41-B7A3-CB30E087E859}"/>
              </a:ext>
            </a:extLst>
          </p:cNvPr>
          <p:cNvSpPr/>
          <p:nvPr/>
        </p:nvSpPr>
        <p:spPr>
          <a:xfrm>
            <a:off x="150284" y="8550373"/>
            <a:ext cx="6597650" cy="1484636"/>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100" b="1" dirty="0">
                <a:solidFill>
                  <a:schemeClr val="tx1"/>
                </a:solidFill>
              </a:rPr>
              <a:t>ASSESSMENT of PRODUCT SAFETY: Chairs, Mercedes Serabian (USFDA) and Yoji Sato (Japanese National Institute for Health Sciences)</a:t>
            </a:r>
            <a:r>
              <a:rPr lang="en-US" sz="1100" dirty="0">
                <a:solidFill>
                  <a:schemeClr val="tx1"/>
                </a:solidFill>
              </a:rPr>
              <a:t> </a:t>
            </a:r>
          </a:p>
          <a:p>
            <a:endParaRPr lang="en-GB" sz="800" dirty="0">
              <a:solidFill>
                <a:schemeClr val="tx1"/>
              </a:solidFill>
            </a:endParaRPr>
          </a:p>
          <a:p>
            <a:r>
              <a:rPr lang="en-GB" sz="1100" i="1" dirty="0">
                <a:solidFill>
                  <a:schemeClr val="tx1"/>
                </a:solidFill>
              </a:rPr>
              <a:t>What are current safety tests for pluripotent stem cells?</a:t>
            </a:r>
          </a:p>
          <a:p>
            <a:endParaRPr lang="en-GB" sz="800" dirty="0">
              <a:solidFill>
                <a:schemeClr val="tx1"/>
              </a:solidFill>
            </a:endParaRPr>
          </a:p>
          <a:p>
            <a:r>
              <a:rPr lang="en-GB" sz="1100" dirty="0">
                <a:solidFill>
                  <a:schemeClr val="tx1"/>
                </a:solidFill>
              </a:rPr>
              <a:t>This session will seek to give an understanding of the regulatory perspective on tumorigenicity testing, compare experiences from industry in establishing suitable preclinical testing, and review output from regulatory science programs to develop appropriate assays for biodistribution and tumorigenicity. </a:t>
            </a:r>
            <a:endParaRPr lang="en-US" sz="1100" dirty="0">
              <a:solidFill>
                <a:schemeClr val="tx1"/>
              </a:solidFill>
            </a:endParaRPr>
          </a:p>
        </p:txBody>
      </p:sp>
      <p:pic>
        <p:nvPicPr>
          <p:cNvPr id="3" name="Picture 2">
            <a:extLst>
              <a:ext uri="{FF2B5EF4-FFF2-40B4-BE49-F238E27FC236}">
                <a16:creationId xmlns:a16="http://schemas.microsoft.com/office/drawing/2014/main" id="{AB5486B8-7A67-0A4B-A788-6E77BB2675D0}"/>
              </a:ext>
            </a:extLst>
          </p:cNvPr>
          <p:cNvPicPr>
            <a:picLocks noChangeAspect="1"/>
          </p:cNvPicPr>
          <p:nvPr/>
        </p:nvPicPr>
        <p:blipFill>
          <a:blip r:embed="rId11"/>
          <a:stretch>
            <a:fillRect/>
          </a:stretch>
        </p:blipFill>
        <p:spPr>
          <a:xfrm>
            <a:off x="2213828" y="10081918"/>
            <a:ext cx="1549236" cy="736600"/>
          </a:xfrm>
          <a:prstGeom prst="rect">
            <a:avLst/>
          </a:prstGeom>
        </p:spPr>
      </p:pic>
      <p:sp>
        <p:nvSpPr>
          <p:cNvPr id="5" name="TextBox 4">
            <a:extLst>
              <a:ext uri="{FF2B5EF4-FFF2-40B4-BE49-F238E27FC236}">
                <a16:creationId xmlns:a16="http://schemas.microsoft.com/office/drawing/2014/main" id="{DF45CF25-9D29-4A49-8645-06CE080D8E26}"/>
              </a:ext>
            </a:extLst>
          </p:cNvPr>
          <p:cNvSpPr txBox="1"/>
          <p:nvPr/>
        </p:nvSpPr>
        <p:spPr>
          <a:xfrm>
            <a:off x="1766635" y="1831823"/>
            <a:ext cx="3440365" cy="1107996"/>
          </a:xfrm>
          <a:prstGeom prst="rect">
            <a:avLst/>
          </a:prstGeom>
          <a:noFill/>
        </p:spPr>
        <p:txBody>
          <a:bodyPr wrap="none" rtlCol="0">
            <a:spAutoFit/>
          </a:bodyPr>
          <a:lstStyle/>
          <a:p>
            <a:pPr algn="ctr"/>
            <a:r>
              <a:rPr lang="en-US" sz="1100" b="1" dirty="0"/>
              <a:t>Program Highlights Include</a:t>
            </a:r>
          </a:p>
          <a:p>
            <a:pPr marL="285750" indent="-285750">
              <a:buFont typeface="Arial" panose="020B0604020202020204" pitchFamily="34" charset="0"/>
              <a:buChar char="•"/>
            </a:pPr>
            <a:r>
              <a:rPr lang="en-US" sz="1100" b="1" dirty="0"/>
              <a:t>Lessons Learned in Stem Cell Manufacturing</a:t>
            </a:r>
          </a:p>
          <a:p>
            <a:pPr marL="285750" indent="-285750">
              <a:buFont typeface="Arial" panose="020B0604020202020204" pitchFamily="34" charset="0"/>
              <a:buChar char="•"/>
            </a:pPr>
            <a:r>
              <a:rPr lang="en-US" sz="1100" b="1" dirty="0"/>
              <a:t>Navigating the International Regulatory Landscape</a:t>
            </a:r>
          </a:p>
          <a:p>
            <a:pPr marL="285750" indent="-285750">
              <a:buFont typeface="Arial" panose="020B0604020202020204" pitchFamily="34" charset="0"/>
              <a:buChar char="•"/>
            </a:pPr>
            <a:r>
              <a:rPr lang="en-US" sz="1100" b="1" dirty="0"/>
              <a:t>Quality Control in Stem Cell Manufacturing</a:t>
            </a:r>
          </a:p>
          <a:p>
            <a:pPr marL="285750" indent="-285750">
              <a:buFont typeface="Arial" panose="020B0604020202020204" pitchFamily="34" charset="0"/>
              <a:buChar char="•"/>
            </a:pPr>
            <a:r>
              <a:rPr lang="en-US" sz="1100" b="1" dirty="0"/>
              <a:t>Safety Testing for Pluripotent Stem Cells</a:t>
            </a:r>
          </a:p>
          <a:p>
            <a:pPr marL="285750" indent="-285750">
              <a:buFont typeface="Arial" panose="020B0604020202020204" pitchFamily="34" charset="0"/>
              <a:buChar char="•"/>
            </a:pPr>
            <a:r>
              <a:rPr lang="en-US" sz="1100" b="1" dirty="0"/>
              <a:t>Global Storage and Shipment of  Cell Therapeutics</a:t>
            </a:r>
          </a:p>
        </p:txBody>
      </p:sp>
      <p:sp>
        <p:nvSpPr>
          <p:cNvPr id="34" name="Rectangle 33">
            <a:hlinkClick r:id="rId12"/>
            <a:extLst>
              <a:ext uri="{FF2B5EF4-FFF2-40B4-BE49-F238E27FC236}">
                <a16:creationId xmlns:a16="http://schemas.microsoft.com/office/drawing/2014/main" id="{80EF08D1-1B17-9A44-8325-CD9633CBC926}"/>
              </a:ext>
            </a:extLst>
          </p:cNvPr>
          <p:cNvSpPr/>
          <p:nvPr/>
        </p:nvSpPr>
        <p:spPr>
          <a:xfrm>
            <a:off x="220133" y="1873868"/>
            <a:ext cx="1397000" cy="1032933"/>
          </a:xfrm>
          <a:prstGeom prst="rect">
            <a:avLst/>
          </a:prstGeom>
          <a:solidFill>
            <a:srgbClr val="FF7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2"/>
              </a:rPr>
              <a:t>FULL AGENDA</a:t>
            </a:r>
            <a:endParaRPr lang="en-US" b="1" dirty="0"/>
          </a:p>
        </p:txBody>
      </p:sp>
      <p:sp>
        <p:nvSpPr>
          <p:cNvPr id="35" name="Rectangle 34">
            <a:hlinkClick r:id="rId13"/>
            <a:extLst>
              <a:ext uri="{FF2B5EF4-FFF2-40B4-BE49-F238E27FC236}">
                <a16:creationId xmlns:a16="http://schemas.microsoft.com/office/drawing/2014/main" id="{20C213A7-4DF2-7C49-BCB3-42BBE9780390}"/>
              </a:ext>
            </a:extLst>
          </p:cNvPr>
          <p:cNvSpPr/>
          <p:nvPr/>
        </p:nvSpPr>
        <p:spPr>
          <a:xfrm>
            <a:off x="5232399" y="1873867"/>
            <a:ext cx="1397000" cy="1032933"/>
          </a:xfrm>
          <a:prstGeom prst="rect">
            <a:avLst/>
          </a:prstGeom>
          <a:solidFill>
            <a:srgbClr val="FF7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3"/>
              </a:rPr>
              <a:t>REGISTER</a:t>
            </a:r>
            <a:endParaRPr lang="en-US" b="1" dirty="0"/>
          </a:p>
        </p:txBody>
      </p:sp>
    </p:spTree>
    <p:extLst>
      <p:ext uri="{BB962C8B-B14F-4D97-AF65-F5344CB8AC3E}">
        <p14:creationId xmlns:p14="http://schemas.microsoft.com/office/powerpoint/2010/main" val="37170493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TotalTime>
  <Words>403</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Lomax</dc:creator>
  <cp:lastModifiedBy>Allison Getz</cp:lastModifiedBy>
  <cp:revision>47</cp:revision>
  <cp:lastPrinted>2018-04-30T22:34:12Z</cp:lastPrinted>
  <dcterms:created xsi:type="dcterms:W3CDTF">2018-04-30T16:37:25Z</dcterms:created>
  <dcterms:modified xsi:type="dcterms:W3CDTF">2018-05-11T13:42:06Z</dcterms:modified>
</cp:coreProperties>
</file>